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228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457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685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9144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11430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1371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1600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1828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大標題與副標題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7" name="Shape 97"/>
          <p:cNvSpPr/>
          <p:nvPr>
            <p:ph type="sldNum" sz="quarter" idx="2"/>
          </p:nvPr>
        </p:nvSpPr>
        <p:spPr>
          <a:xfrm>
            <a:off x="6352794" y="9232900"/>
            <a:ext cx="299213" cy="3048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一頁三張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Shape 105"/>
          <p:cNvSpPr/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Shape 106"/>
          <p:cNvSpPr/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Shape 107"/>
          <p:cNvSpPr/>
          <p:nvPr>
            <p:ph type="sldNum" sz="quarter" idx="2"/>
          </p:nvPr>
        </p:nvSpPr>
        <p:spPr>
          <a:xfrm>
            <a:off x="6352794" y="9232900"/>
            <a:ext cx="299213" cy="3048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一頁兩張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Shape 115"/>
          <p:cNvSpPr/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Shape 116"/>
          <p:cNvSpPr/>
          <p:nvPr>
            <p:ph type="sldNum" sz="quarter" idx="2"/>
          </p:nvPr>
        </p:nvSpPr>
        <p:spPr>
          <a:xfrm>
            <a:off x="6349499" y="9232900"/>
            <a:ext cx="299213" cy="3048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名言語錄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body" sz="quarter" idx="13"/>
          </p:nvPr>
        </p:nvSpPr>
        <p:spPr>
          <a:xfrm>
            <a:off x="673100" y="6472707"/>
            <a:ext cx="11658600" cy="580086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52" sz="26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— 王大明</a:t>
            </a:r>
          </a:p>
        </p:txBody>
      </p:sp>
      <p:sp>
        <p:nvSpPr>
          <p:cNvPr id="124" name="Shape 124"/>
          <p:cNvSpPr/>
          <p:nvPr>
            <p:ph type="body" sz="quarter" idx="14"/>
          </p:nvPr>
        </p:nvSpPr>
        <p:spPr>
          <a:xfrm>
            <a:off x="673100" y="5245100"/>
            <a:ext cx="11658600" cy="11303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464" sz="58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 defTabSz="914400"/>
            <a:r>
              <a:t>在此輸入名言語錄。</a:t>
            </a:r>
          </a:p>
        </p:txBody>
      </p:sp>
      <p:sp>
        <p:nvSpPr>
          <p:cNvPr id="125" name="Shape 125"/>
          <p:cNvSpPr/>
          <p:nvPr>
            <p:ph type="body" sz="quarter" idx="15"/>
          </p:nvPr>
        </p:nvSpPr>
        <p:spPr>
          <a:xfrm>
            <a:off x="5863349" y="7061200"/>
            <a:ext cx="1280161" cy="17018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」</a:t>
            </a:r>
          </a:p>
        </p:txBody>
      </p:sp>
      <p:sp>
        <p:nvSpPr>
          <p:cNvPr id="126" name="Shape 126"/>
          <p:cNvSpPr/>
          <p:nvPr>
            <p:ph type="body" sz="quarter" idx="16"/>
          </p:nvPr>
        </p:nvSpPr>
        <p:spPr>
          <a:xfrm>
            <a:off x="5863349" y="2565400"/>
            <a:ext cx="1280161" cy="17018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「</a:t>
            </a:r>
          </a:p>
        </p:txBody>
      </p:sp>
      <p:sp>
        <p:nvSpPr>
          <p:cNvPr id="127" name="Shape 127"/>
          <p:cNvSpPr/>
          <p:nvPr>
            <p:ph type="sldNum" sz="quarter" idx="2"/>
          </p:nvPr>
        </p:nvSpPr>
        <p:spPr>
          <a:xfrm>
            <a:off x="6352794" y="9232900"/>
            <a:ext cx="299213" cy="3048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hape 1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sldNum" sz="quarter" idx="2"/>
          </p:nvPr>
        </p:nvSpPr>
        <p:spPr>
          <a:xfrm>
            <a:off x="6352794" y="9232900"/>
            <a:ext cx="299213" cy="3048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替用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sldNum" sz="quarter" idx="2"/>
          </p:nvPr>
        </p:nvSpPr>
        <p:spPr>
          <a:xfrm>
            <a:off x="6352794" y="9232900"/>
            <a:ext cx="299213" cy="3048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148" sz="7400">
                <a:solidFill>
                  <a:srgbClr val="FFFFFF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替用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Shape 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2" name="Shape 32"/>
          <p:cNvSpPr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Baskerville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Baskerville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Baskerville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Baskerville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3" name="Shape 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 - 中央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 - 中央替用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/>
            </a:lvl1pPr>
          </a:lstStyle>
          <a:p>
            <a:pPr/>
            <a:r>
              <a:t>大標題文字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直式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Shape 57"/>
          <p:cNvSpPr/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148" sz="7400"/>
            </a:lvl1pPr>
          </a:lstStyle>
          <a:p>
            <a:pPr/>
            <a:r>
              <a:t>大標題文字</a:t>
            </a:r>
          </a:p>
        </p:txBody>
      </p:sp>
      <p:sp>
        <p:nvSpPr>
          <p:cNvPr id="58" name="Shape 58"/>
          <p:cNvSpPr/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Baskerville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Baskerville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Baskerville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Baskerville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9" name="Shape 5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body" sz="quarter" idx="13"/>
          </p:nvPr>
        </p:nvSpPr>
        <p:spPr>
          <a:xfrm>
            <a:off x="673100" y="1320800"/>
            <a:ext cx="11658600" cy="533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Shape 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sz="quarter" idx="13"/>
          </p:nvPr>
        </p:nvSpPr>
        <p:spPr>
          <a:xfrm>
            <a:off x="673100" y="1320800"/>
            <a:ext cx="11658600" cy="533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Shape 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77" name="Shape 7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8" name="Shape 78"/>
          <p:cNvSpPr/>
          <p:nvPr>
            <p:ph type="sldNum" sz="quarter" idx="2"/>
          </p:nvPr>
        </p:nvSpPr>
        <p:spPr>
          <a:xfrm>
            <a:off x="6352794" y="9232900"/>
            <a:ext cx="299213" cy="3048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、項目符號與照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body" sz="quarter" idx="14"/>
          </p:nvPr>
        </p:nvSpPr>
        <p:spPr>
          <a:xfrm>
            <a:off x="673100" y="1320800"/>
            <a:ext cx="11658600" cy="533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87" name="Shape 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88" name="Shape 88"/>
          <p:cNvSpPr/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pc="48" sz="2400"/>
            </a:lvl1pPr>
            <a:lvl2pPr>
              <a:spcBef>
                <a:spcPts val="2800"/>
              </a:spcBef>
              <a:defRPr spc="48" sz="2400"/>
            </a:lvl2pPr>
            <a:lvl3pPr>
              <a:spcBef>
                <a:spcPts val="2800"/>
              </a:spcBef>
              <a:defRPr spc="48" sz="2400"/>
            </a:lvl3pPr>
            <a:lvl4pPr>
              <a:spcBef>
                <a:spcPts val="2800"/>
              </a:spcBef>
              <a:defRPr spc="48" sz="2400"/>
            </a:lvl4pPr>
            <a:lvl5pPr>
              <a:spcBef>
                <a:spcPts val="2800"/>
              </a:spcBef>
              <a:defRPr spc="48" sz="24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9" name="Shape 89"/>
          <p:cNvSpPr/>
          <p:nvPr>
            <p:ph type="sldNum" sz="quarter" idx="2"/>
          </p:nvPr>
        </p:nvSpPr>
        <p:spPr>
          <a:xfrm>
            <a:off x="6352794" y="9232900"/>
            <a:ext cx="299213" cy="3048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52794" y="9231630"/>
            <a:ext cx="299213" cy="304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cap="all" spc="28" sz="1400">
                <a:solidFill>
                  <a:srgbClr val="9A958E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www.python.org/" TargetMode="Externa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15/12/2</a:t>
            </a:r>
          </a:p>
        </p:txBody>
      </p:sp>
      <p:sp>
        <p:nvSpPr>
          <p:cNvPr id="159" name="Shape 159"/>
          <p:cNvSpPr/>
          <p:nvPr/>
        </p:nvSpPr>
        <p:spPr>
          <a:xfrm>
            <a:off x="2733967" y="4616450"/>
            <a:ext cx="7536867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5900">
                <a:solidFill>
                  <a:srgbClr val="FFFFFF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pPr>
              <a:defRPr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Socket Programming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5" name="Shape 195"/>
          <p:cNvSpPr/>
          <p:nvPr/>
        </p:nvSpPr>
        <p:spPr>
          <a:xfrm>
            <a:off x="4923358" y="513436"/>
            <a:ext cx="3158084" cy="90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4400"/>
            </a:lvl1pPr>
          </a:lstStyle>
          <a:p>
            <a:pPr/>
            <a:r>
              <a:t>Python 執行</a:t>
            </a:r>
          </a:p>
        </p:txBody>
      </p:sp>
      <p:pic>
        <p:nvPicPr>
          <p:cNvPr id="19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858" y="236983"/>
            <a:ext cx="8572501" cy="56134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197" name="Shape 197"/>
          <p:cNvSpPr/>
          <p:nvPr/>
        </p:nvSpPr>
        <p:spPr>
          <a:xfrm>
            <a:off x="432921" y="1929065"/>
            <a:ext cx="2919985" cy="528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rPr>
                <a:solidFill>
                  <a:srgbClr val="FF2600"/>
                </a:solidFill>
              </a:rPr>
              <a:t>輸入 cd /d 右鍵貼上</a:t>
            </a:r>
            <a:r>
              <a:t> </a:t>
            </a:r>
          </a:p>
        </p:txBody>
      </p:sp>
      <p:pic>
        <p:nvPicPr>
          <p:cNvPr id="19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55673" y="4420423"/>
            <a:ext cx="7648833" cy="495256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199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50065" y="5869083"/>
            <a:ext cx="2473128" cy="1397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3" name="Shape 203"/>
          <p:cNvSpPr/>
          <p:nvPr/>
        </p:nvSpPr>
        <p:spPr>
          <a:xfrm>
            <a:off x="4923358" y="513436"/>
            <a:ext cx="3158084" cy="90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4400"/>
            </a:lvl1pPr>
          </a:lstStyle>
          <a:p>
            <a:pPr/>
            <a:r>
              <a:t>Python 執行</a:t>
            </a:r>
          </a:p>
        </p:txBody>
      </p:sp>
      <p:pic>
        <p:nvPicPr>
          <p:cNvPr id="20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1759" y="1369341"/>
            <a:ext cx="9654413" cy="757703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205" name="Shape 205"/>
          <p:cNvSpPr/>
          <p:nvPr/>
        </p:nvSpPr>
        <p:spPr>
          <a:xfrm>
            <a:off x="3927500" y="4971487"/>
            <a:ext cx="1705964" cy="271408"/>
          </a:xfrm>
          <a:prstGeom prst="roundRect">
            <a:avLst>
              <a:gd name="adj" fmla="val 50000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206" name="Shape 206"/>
          <p:cNvSpPr/>
          <p:nvPr/>
        </p:nvSpPr>
        <p:spPr>
          <a:xfrm>
            <a:off x="2399356" y="3158587"/>
            <a:ext cx="1705964" cy="271408"/>
          </a:xfrm>
          <a:prstGeom prst="roundRect">
            <a:avLst>
              <a:gd name="adj" fmla="val 50000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207" name="Shape 207"/>
          <p:cNvSpPr/>
          <p:nvPr/>
        </p:nvSpPr>
        <p:spPr>
          <a:xfrm>
            <a:off x="2350265" y="5702082"/>
            <a:ext cx="2965096" cy="528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輸入: python &lt;檔名&gt;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</a:p>
          <a:p>
            <a:pPr>
              <a:buSzPct val="30000"/>
              <a:buBlip>
                <a:blip r:embed="rId2"/>
              </a:buBlip>
            </a:pPr>
            <a:r>
              <a:t>Python 安裝</a:t>
            </a:r>
          </a:p>
          <a:p>
            <a:pPr>
              <a:buSzPct val="30000"/>
              <a:buBlip>
                <a:blip r:embed="rId2"/>
              </a:buBlip>
              <a:defRPr>
                <a:solidFill>
                  <a:srgbClr val="FF7E79"/>
                </a:solidFill>
              </a:defRPr>
            </a:pPr>
            <a:r>
              <a:t>Simple Socket Example</a:t>
            </a:r>
          </a:p>
          <a:p>
            <a:pPr>
              <a:buSzPct val="30000"/>
              <a:buBlip>
                <a:blip r:embed="rId2"/>
              </a:buBlip>
            </a:pPr>
            <a:r>
              <a:t>Lab:Echo Socket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body" idx="1"/>
          </p:nvPr>
        </p:nvSpPr>
        <p:spPr>
          <a:xfrm>
            <a:off x="673100" y="1828800"/>
            <a:ext cx="11658600" cy="64516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2" name="Shape 212"/>
          <p:cNvSpPr/>
          <p:nvPr/>
        </p:nvSpPr>
        <p:spPr>
          <a:xfrm>
            <a:off x="3764127" y="513436"/>
            <a:ext cx="54765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4400"/>
            </a:lvl1pPr>
          </a:lstStyle>
          <a:p>
            <a:pPr/>
            <a:r>
              <a:t>Simple Socket Server</a:t>
            </a:r>
          </a:p>
        </p:txBody>
      </p:sp>
      <p:pic>
        <p:nvPicPr>
          <p:cNvPr id="21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3952" y="1272810"/>
            <a:ext cx="12056896" cy="808031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body" idx="1"/>
          </p:nvPr>
        </p:nvSpPr>
        <p:spPr>
          <a:xfrm>
            <a:off x="673100" y="1828800"/>
            <a:ext cx="11658600" cy="64516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6" name="Shape 216"/>
          <p:cNvSpPr/>
          <p:nvPr/>
        </p:nvSpPr>
        <p:spPr>
          <a:xfrm>
            <a:off x="3831742" y="513436"/>
            <a:ext cx="534131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4400"/>
            </a:lvl1pPr>
          </a:lstStyle>
          <a:p>
            <a:pPr/>
            <a:r>
              <a:t>Simple Socket Client</a:t>
            </a:r>
          </a:p>
        </p:txBody>
      </p:sp>
      <p:pic>
        <p:nvPicPr>
          <p:cNvPr id="21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102" y="1192115"/>
            <a:ext cx="12424596" cy="826324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</a:p>
          <a:p>
            <a:pPr>
              <a:buSzPct val="30000"/>
              <a:buBlip>
                <a:blip r:embed="rId2"/>
              </a:buBlip>
            </a:pPr>
            <a:r>
              <a:t>Python 安裝</a:t>
            </a:r>
          </a:p>
          <a:p>
            <a:pPr>
              <a:buSzPct val="30000"/>
              <a:buBlip>
                <a:blip r:embed="rId2"/>
              </a:buBlip>
            </a:pPr>
            <a:r>
              <a:t>Simple Socket Example</a:t>
            </a:r>
          </a:p>
          <a:p>
            <a:pPr>
              <a:buSzPct val="30000"/>
              <a:buBlip>
                <a:blip r:embed="rId2"/>
              </a:buBlip>
              <a:defRPr>
                <a:solidFill>
                  <a:srgbClr val="FF7E79"/>
                </a:solidFill>
              </a:defRPr>
            </a:pPr>
            <a:r>
              <a:t>Lab:Echo Socket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Socket</a:t>
            </a:r>
          </a:p>
        </p:txBody>
      </p:sp>
      <p:sp>
        <p:nvSpPr>
          <p:cNvPr id="162" name="Shape 16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379475">
              <a:spcBef>
                <a:spcPts val="2800"/>
              </a:spcBef>
              <a:buClrTx/>
              <a:buSzTx/>
              <a:buNone/>
              <a:defRPr spc="46" sz="2324"/>
            </a:pPr>
            <a:r>
              <a:t>Socket 是在UNIX系統下 利用網路通訊的一種接口</a:t>
            </a:r>
          </a:p>
          <a:p>
            <a:pPr marL="0" indent="0" defTabSz="379475">
              <a:spcBef>
                <a:spcPts val="2800"/>
              </a:spcBef>
              <a:buClrTx/>
              <a:buSzTx/>
              <a:buNone/>
              <a:defRPr spc="46" sz="2324"/>
            </a:pPr>
            <a:r>
              <a:t>一般的程式操作上，大家可以把它當作是對於檔案File I/O的一個操作</a:t>
            </a:r>
          </a:p>
          <a:p>
            <a:pPr marL="0" indent="0" defTabSz="379475">
              <a:spcBef>
                <a:spcPts val="2800"/>
              </a:spcBef>
              <a:buClrTx/>
              <a:buSzTx/>
              <a:buNone/>
              <a:defRPr spc="46" sz="2324"/>
            </a:pPr>
            <a:r>
              <a:t>基本上也就在於兩個重點: 讀出(Read)與寫入(Write)</a:t>
            </a:r>
          </a:p>
          <a:p>
            <a:pPr marL="0" indent="0" defTabSz="379475">
              <a:spcBef>
                <a:spcPts val="2800"/>
              </a:spcBef>
              <a:buClrTx/>
              <a:buSzTx/>
              <a:buNone/>
              <a:defRPr spc="46" sz="2324"/>
            </a:pPr>
            <a:r>
              <a:t>對於一個伺服器端(Server)，</a:t>
            </a:r>
          </a:p>
          <a:p>
            <a:pPr marL="0" indent="0" defTabSz="379475">
              <a:spcBef>
                <a:spcPts val="2800"/>
              </a:spcBef>
              <a:buClrTx/>
              <a:buSzTx/>
              <a:buNone/>
              <a:defRPr spc="46" sz="2324"/>
            </a:pPr>
            <a:r>
              <a:t>讀出客戶端(Client)給你的資料，以及如何把資料寫入給你的客戶端兩個重點!</a:t>
            </a:r>
          </a:p>
          <a:p>
            <a:pPr marL="0" indent="0" defTabSz="379475">
              <a:spcBef>
                <a:spcPts val="2800"/>
              </a:spcBef>
              <a:buClrTx/>
              <a:buSzTx/>
              <a:buNone/>
              <a:defRPr spc="46" sz="2324"/>
            </a:pPr>
            <a:r>
              <a:t>你需要進行綁定(bind)連接本地端的網路，取得</a:t>
            </a:r>
            <a:r>
              <a:rPr>
                <a:solidFill>
                  <a:srgbClr val="FF2600"/>
                </a:solidFill>
              </a:rPr>
              <a:t>ip</a:t>
            </a:r>
            <a:r>
              <a:t>還有設定自己的server要支援哪些</a:t>
            </a:r>
            <a:r>
              <a:rPr>
                <a:solidFill>
                  <a:srgbClr val="FF2600"/>
                </a:solidFill>
              </a:rPr>
              <a:t>port</a:t>
            </a:r>
          </a:p>
          <a:p>
            <a:pPr marL="0" indent="0" defTabSz="379475">
              <a:spcBef>
                <a:spcPts val="2800"/>
              </a:spcBef>
              <a:buClrTx/>
              <a:buSzTx/>
              <a:buNone/>
              <a:defRPr spc="46" sz="2324"/>
            </a:pPr>
            <a:r>
              <a:t>之後只需要進行監聽(listen)去聽取外部來的request後進行對應的操作</a:t>
            </a:r>
          </a:p>
          <a:p>
            <a:pPr marL="0" indent="0" defTabSz="379475">
              <a:spcBef>
                <a:spcPts val="2800"/>
              </a:spcBef>
              <a:buClrTx/>
              <a:buSzTx/>
              <a:buNone/>
              <a:defRPr spc="46" sz="2324"/>
            </a:pPr>
            <a:r>
              <a:t>accept等待客戶端傳來的資料，確認有收到request再去讀出以及進行寫入的操作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16052">
              <a:defRPr spc="72" sz="3640"/>
            </a:lvl1pPr>
          </a:lstStyle>
          <a:p>
            <a:pPr/>
            <a:r>
              <a:t>lab 內容</a:t>
            </a:r>
          </a:p>
        </p:txBody>
      </p:sp>
      <p:sp>
        <p:nvSpPr>
          <p:cNvPr id="165" name="Shape 165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撰寫socket client端傳遞訊息</a:t>
            </a:r>
            <a:br/>
            <a:r>
              <a:t>給server端</a:t>
            </a:r>
          </a:p>
          <a:p>
            <a:pPr/>
            <a:r>
              <a:t>撰寫socket server端接收來自client的資料並做出對應的動作</a:t>
            </a:r>
          </a:p>
        </p:txBody>
      </p:sp>
      <p:pic>
        <p:nvPicPr>
          <p:cNvPr id="16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86344" y="2104922"/>
            <a:ext cx="5644378" cy="70169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</a:p>
          <a:p>
            <a:pPr>
              <a:buSzPct val="30000"/>
              <a:buBlip>
                <a:blip r:embed="rId2"/>
              </a:buBlip>
            </a:pPr>
            <a:r>
              <a:t>Python 安裝/執行</a:t>
            </a:r>
          </a:p>
          <a:p>
            <a:pPr>
              <a:buSzPct val="30000"/>
              <a:buBlip>
                <a:blip r:embed="rId2"/>
              </a:buBlip>
            </a:pPr>
            <a:r>
              <a:t>Simple Socket Example</a:t>
            </a:r>
          </a:p>
          <a:p>
            <a:pPr>
              <a:buSzPct val="30000"/>
              <a:buBlip>
                <a:blip r:embed="rId2"/>
              </a:buBlip>
            </a:pPr>
            <a:r>
              <a:t>Lab:Echo Socket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</a:p>
          <a:p>
            <a:pPr>
              <a:buSzPct val="30000"/>
              <a:buBlip>
                <a:blip r:embed="rId2"/>
              </a:buBlip>
              <a:defRPr>
                <a:solidFill>
                  <a:srgbClr val="FF7E79"/>
                </a:solidFill>
              </a:defRPr>
            </a:pPr>
            <a:r>
              <a:t>Python 安裝/執行</a:t>
            </a:r>
          </a:p>
          <a:p>
            <a:pPr>
              <a:buSzPct val="30000"/>
              <a:buBlip>
                <a:blip r:embed="rId2"/>
              </a:buBlip>
            </a:pPr>
            <a:r>
              <a:t>Simple Socket Example</a:t>
            </a:r>
          </a:p>
          <a:p>
            <a:pPr>
              <a:buSzPct val="30000"/>
              <a:buBlip>
                <a:blip r:embed="rId2"/>
              </a:buBlip>
            </a:pPr>
            <a:r>
              <a:t>Lab:Echo Socket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body" idx="1"/>
          </p:nvPr>
        </p:nvSpPr>
        <p:spPr>
          <a:xfrm>
            <a:off x="673100" y="1828800"/>
            <a:ext cx="11658600" cy="6451600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Python 官網</a:t>
            </a:r>
            <a:r>
              <a:t> ：</a:t>
            </a:r>
            <a:r>
              <a:rPr u="sng">
                <a:hlinkClick r:id="rId2" invalidUrl="" action="" tgtFrame="" tooltip="" history="1" highlightClick="0" endSnd="0"/>
              </a:rPr>
              <a:t>https://www.python.org/</a:t>
            </a:r>
            <a:br>
              <a:rPr u="sng"/>
            </a:br>
            <a:r>
              <a:t>(</a:t>
            </a:r>
            <a:r>
              <a:rPr>
                <a:solidFill>
                  <a:srgbClr val="FF7E79"/>
                </a:solidFill>
              </a:rPr>
              <a:t>請下載2.7.10版本</a:t>
            </a:r>
            <a:r>
              <a:t>)</a:t>
            </a:r>
            <a:endParaRPr u="sng"/>
          </a:p>
          <a:p>
            <a:pPr/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Notepad++</a:t>
            </a:r>
            <a:r>
              <a:t> : </a:t>
            </a:r>
            <a:r>
              <a:rPr u="sng"/>
              <a:t>https://notepad-plus-plus.org/</a:t>
            </a:r>
          </a:p>
        </p:txBody>
      </p:sp>
      <p:sp>
        <p:nvSpPr>
          <p:cNvPr id="173" name="Shape 173"/>
          <p:cNvSpPr/>
          <p:nvPr/>
        </p:nvSpPr>
        <p:spPr>
          <a:xfrm>
            <a:off x="4923358" y="513436"/>
            <a:ext cx="3158084" cy="90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4400"/>
            </a:lvl1pPr>
          </a:lstStyle>
          <a:p>
            <a:pPr/>
            <a:r>
              <a:t>Python 安裝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1933" y="1763050"/>
            <a:ext cx="6136494" cy="770069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177" name="Shape 177"/>
          <p:cNvSpPr/>
          <p:nvPr/>
        </p:nvSpPr>
        <p:spPr>
          <a:xfrm>
            <a:off x="4923358" y="513436"/>
            <a:ext cx="3158084" cy="90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4400"/>
            </a:lvl1pPr>
          </a:lstStyle>
          <a:p>
            <a:pPr/>
            <a:r>
              <a:t>Python 安裝</a:t>
            </a:r>
          </a:p>
        </p:txBody>
      </p:sp>
      <p:sp>
        <p:nvSpPr>
          <p:cNvPr id="178" name="Shape 178"/>
          <p:cNvSpPr/>
          <p:nvPr/>
        </p:nvSpPr>
        <p:spPr>
          <a:xfrm>
            <a:off x="901968" y="8222682"/>
            <a:ext cx="3386830" cy="368042"/>
          </a:xfrm>
          <a:prstGeom prst="roundRect">
            <a:avLst>
              <a:gd name="adj" fmla="val 50000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179" name="Shape 179"/>
          <p:cNvSpPr/>
          <p:nvPr/>
        </p:nvSpPr>
        <p:spPr>
          <a:xfrm>
            <a:off x="901968" y="2387604"/>
            <a:ext cx="5733981" cy="373465"/>
          </a:xfrm>
          <a:prstGeom prst="roundRect">
            <a:avLst>
              <a:gd name="adj" fmla="val 50000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180" name="Shape 180"/>
          <p:cNvSpPr/>
          <p:nvPr/>
        </p:nvSpPr>
        <p:spPr>
          <a:xfrm flipV="1">
            <a:off x="4319039" y="3529771"/>
            <a:ext cx="3414582" cy="4793994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181" name="Shape 181"/>
          <p:cNvSpPr/>
          <p:nvPr/>
        </p:nvSpPr>
        <p:spPr>
          <a:xfrm>
            <a:off x="7783801" y="2747739"/>
            <a:ext cx="4317557" cy="1446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700">
                <a:solidFill>
                  <a:srgbClr val="FF2600"/>
                </a:solidFill>
              </a:defRPr>
            </a:pPr>
            <a:r>
              <a:rPr>
                <a:solidFill>
                  <a:srgbClr val="000000"/>
                </a:solidFill>
              </a:rPr>
              <a:t>在搜尋列輸入：</a:t>
            </a:r>
            <a:r>
              <a:t>cmd</a:t>
            </a:r>
            <a:br/>
            <a:r>
              <a:rPr>
                <a:solidFill>
                  <a:srgbClr val="000000"/>
                </a:solidFill>
              </a:rPr>
              <a:t>點選</a:t>
            </a:r>
            <a:r>
              <a:t>cmd.exe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4" name="Shape 184"/>
          <p:cNvSpPr/>
          <p:nvPr/>
        </p:nvSpPr>
        <p:spPr>
          <a:xfrm>
            <a:off x="4923358" y="513436"/>
            <a:ext cx="3158084" cy="90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4400"/>
            </a:lvl1pPr>
          </a:lstStyle>
          <a:p>
            <a:pPr/>
            <a:r>
              <a:t>Python 安裝</a:t>
            </a:r>
          </a:p>
        </p:txBody>
      </p:sp>
      <p:pic>
        <p:nvPicPr>
          <p:cNvPr id="18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4945" y="1624949"/>
            <a:ext cx="11054910" cy="718487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186" name="Shape 186"/>
          <p:cNvSpPr/>
          <p:nvPr/>
        </p:nvSpPr>
        <p:spPr>
          <a:xfrm>
            <a:off x="3812082" y="4616450"/>
            <a:ext cx="5380636" cy="1374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rPr>
                <a:solidFill>
                  <a:srgbClr val="73FA79"/>
                </a:solidFill>
              </a:rPr>
              <a:t>打開cmd.exe後輸入：</a:t>
            </a:r>
            <a:r>
              <a:rPr>
                <a:solidFill>
                  <a:srgbClr val="FF9300"/>
                </a:solidFill>
              </a:rPr>
              <a:t>python</a:t>
            </a:r>
            <a:br>
              <a:rPr>
                <a:solidFill>
                  <a:srgbClr val="FF9300"/>
                </a:solidFill>
              </a:rPr>
            </a:br>
            <a:r>
              <a:rPr>
                <a:solidFill>
                  <a:srgbClr val="73FA79"/>
                </a:solidFill>
              </a:rPr>
              <a:t>若是安裝正確則會出現類似上方的訊息</a:t>
            </a:r>
            <a:endParaRPr>
              <a:solidFill>
                <a:srgbClr val="73FA79"/>
              </a:solidFill>
            </a:endParaRPr>
          </a:p>
          <a:p>
            <a:pPr>
              <a:defRPr>
                <a:solidFill>
                  <a:srgbClr val="73FA79"/>
                </a:solidFill>
              </a:defRPr>
            </a:pPr>
            <a:r>
              <a:t>輸入：</a:t>
            </a:r>
            <a:r>
              <a:rPr>
                <a:solidFill>
                  <a:srgbClr val="FF9300"/>
                </a:solidFill>
              </a:rPr>
              <a:t>exit() </a:t>
            </a:r>
            <a:r>
              <a:t>跳出 python shell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9" name="Shape 189"/>
          <p:cNvSpPr/>
          <p:nvPr/>
        </p:nvSpPr>
        <p:spPr>
          <a:xfrm>
            <a:off x="4923358" y="513436"/>
            <a:ext cx="3158084" cy="90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4400"/>
            </a:lvl1pPr>
          </a:lstStyle>
          <a:p>
            <a:pPr/>
            <a:r>
              <a:t>Python 執行</a:t>
            </a:r>
          </a:p>
        </p:txBody>
      </p:sp>
      <p:pic>
        <p:nvPicPr>
          <p:cNvPr id="19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2888" y="1361752"/>
            <a:ext cx="10259344" cy="764321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191" name="Shape 191"/>
          <p:cNvSpPr/>
          <p:nvPr/>
        </p:nvSpPr>
        <p:spPr>
          <a:xfrm>
            <a:off x="5350267" y="3922357"/>
            <a:ext cx="3585668" cy="95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>
                <a:solidFill>
                  <a:srgbClr val="FF2600"/>
                </a:solidFill>
              </a:defRPr>
            </a:pPr>
            <a:r>
              <a:t>複製.py檔案鎖在目錄路徑</a:t>
            </a:r>
            <a:br/>
            <a:r>
              <a:t>（Ctrl+C）</a:t>
            </a:r>
          </a:p>
        </p:txBody>
      </p:sp>
      <p:sp>
        <p:nvSpPr>
          <p:cNvPr id="192" name="Shape 192"/>
          <p:cNvSpPr/>
          <p:nvPr/>
        </p:nvSpPr>
        <p:spPr>
          <a:xfrm>
            <a:off x="4372431" y="1916756"/>
            <a:ext cx="1195822" cy="1714655"/>
          </a:xfrm>
          <a:prstGeom prst="line">
            <a:avLst/>
          </a:pr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